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61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Biasi" userId="3cf85ffe-bbc6-4289-a6bd-b9453bcff243" providerId="ADAL" clId="{47D565A6-E153-4230-8ED1-5BACE57249F4}"/>
    <pc:docChg chg="undo custSel modSld">
      <pc:chgData name="David DeBiasi" userId="3cf85ffe-bbc6-4289-a6bd-b9453bcff243" providerId="ADAL" clId="{47D565A6-E153-4230-8ED1-5BACE57249F4}" dt="2023-11-06T18:15:41.324" v="263" actId="20577"/>
      <pc:docMkLst>
        <pc:docMk/>
      </pc:docMkLst>
      <pc:sldChg chg="modSp mod">
        <pc:chgData name="David DeBiasi" userId="3cf85ffe-bbc6-4289-a6bd-b9453bcff243" providerId="ADAL" clId="{47D565A6-E153-4230-8ED1-5BACE57249F4}" dt="2023-11-06T18:15:41.324" v="263" actId="20577"/>
        <pc:sldMkLst>
          <pc:docMk/>
          <pc:sldMk cId="3547025921" sldId="417"/>
        </pc:sldMkLst>
        <pc:spChg chg="mod">
          <ac:chgData name="David DeBiasi" userId="3cf85ffe-bbc6-4289-a6bd-b9453bcff243" providerId="ADAL" clId="{47D565A6-E153-4230-8ED1-5BACE57249F4}" dt="2023-11-06T18:15:41.324" v="263" actId="20577"/>
          <ac:spMkLst>
            <pc:docMk/>
            <pc:sldMk cId="3547025921" sldId="417"/>
            <ac:spMk id="8" creationId="{BC7B6B8F-6493-79F6-BAE1-6C3A20C0F32C}"/>
          </ac:spMkLst>
        </pc:spChg>
        <pc:graphicFrameChg chg="mod modGraphic">
          <ac:chgData name="David DeBiasi" userId="3cf85ffe-bbc6-4289-a6bd-b9453bcff243" providerId="ADAL" clId="{47D565A6-E153-4230-8ED1-5BACE57249F4}" dt="2023-11-06T18:14:28.030" v="176" actId="255"/>
          <ac:graphicFrameMkLst>
            <pc:docMk/>
            <pc:sldMk cId="3547025921" sldId="417"/>
            <ac:graphicFrameMk id="7" creationId="{8FDA08E9-A74C-18AC-12E5-9564DFF5937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0BFDA-258B-4E9C-A439-A0F0F17B6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CC910-958A-475B-8ABF-A16FE8AA5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78A3F-66B5-4094-9B4D-4FD3B8E6B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FEB5B-ABEC-49E7-B5C7-18D77182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4A7B8-D1CB-40F7-B240-AE6609D9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540AF-F9B6-47EC-B2D4-DC481516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86600-9F39-4677-B45D-6F860AA16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4CF00-ACFE-4318-B516-81EF5309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36D99-A8C0-4326-B0A5-195CFC666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43CBC-4813-4CE1-9C2A-5A7A18D4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DC8C41-3820-4E82-84FC-54E63AD30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F2A49-FE61-4253-B490-CAD2FE3A0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BE3E3-C33C-45E8-B8A7-C8D0936AE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7DA4E-A2C1-4085-AD0F-7BA47806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BBDA9-EEAC-4E5D-A06E-8E00BDB5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6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9D34-A219-44C7-BC7A-7E20B1A0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BE577-2955-4433-B9D5-AA5B5354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22462-82E4-4BAB-99D5-5F6A944EB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87252-57FD-40C1-A809-19D8A8C9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BAAA9-3315-4EC8-8697-FC996A7D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4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4FEE8-FEF0-4D98-BCA5-E80326C70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6B645-7643-4A2B-92D0-AE11DB2AB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E11B4-3E97-417A-95B0-4869853C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9BDC0-FC08-4AD5-AF63-AC25E05F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82470-8FFB-4D3D-9A92-C5C460025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6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CEA6-1A4C-449E-9A81-0FB7319C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A64CC-C121-439B-B0AD-09149370A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FB6AC-2856-41E7-85AE-B20716CF3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3E7E6-8D3D-4647-B3A2-9BE687A8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1CE48-78EE-47F2-96CD-53692418F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5F05C-64F2-4B37-8C78-EFAA98819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6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5EE46-2D45-47A8-B526-52A926459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A8F1F-5674-4825-9F2F-ACBE67441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D0D65-04D0-4684-817C-5F5BD10B8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B2E15E-6AA1-47C5-AE15-FBCFF623D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F10D0A-BEB5-48D9-AD3D-E0A5AA3F6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51CA98-7A9A-434A-BA78-23C5C9FA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58737-28D6-4FE9-88B1-5EF43CCC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3C1C7B-D113-4506-B240-FED1EBCB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8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1583-A8EB-4984-A2ED-27112FE7F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5E382B-2A15-4FBB-B513-CFDDFF4F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6F023-C87E-4901-BD48-16B46949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77EDB-0E9E-42DB-B4F5-438F0D95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1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29E31-7585-4C73-8836-878EDB64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7BA32-0B59-4520-A5C8-6869CBD9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46DA-DC07-4D42-8546-8010A1DE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58DE-F302-452E-AEF1-A5B8A6F71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6365A-2A55-4824-BB0C-F556F4F98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3C13A-B919-45B0-BAB2-8AEFDFD9D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F3C72-71B9-4736-B7B6-0D70ACDF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CBCC9-A698-4420-992B-5EA7466A3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E170D-81DC-4F81-83A7-3FB5B382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5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5D8E-C8D8-4AB7-AFF9-B6B71D726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5440B-E2D9-41E3-9CF0-DB2CDED09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B9BE6D-BD33-4168-81D7-E78588D83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6CC4B-C2E2-4473-952A-C9C050558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70790-3CDF-4405-AAD5-3ABB0515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23CC1-B915-4106-AFF9-7DD35B05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0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95EBA9-8710-48B4-A3FE-9D97A204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53E26-DC11-4E36-8DC3-2DC725D10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52D9A-888C-453C-B174-E8FAD4D1C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6F173-DF8B-40AC-9CC5-A196173D729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E98D5-8104-4907-9F10-471D2F5DF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2453-DC00-4E62-ADBA-0D9A48433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4A73E-78ED-4882-A465-367A59F71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5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FDA08E9-A74C-18AC-12E5-9564DFF59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6265"/>
              </p:ext>
            </p:extLst>
          </p:nvPr>
        </p:nvGraphicFramePr>
        <p:xfrm>
          <a:off x="865035" y="770423"/>
          <a:ext cx="10515596" cy="2318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3218849404"/>
                    </a:ext>
                  </a:extLst>
                </a:gridCol>
                <a:gridCol w="1345162">
                  <a:extLst>
                    <a:ext uri="{9D8B030D-6E8A-4147-A177-3AD203B41FA5}">
                      <a16:colId xmlns:a16="http://schemas.microsoft.com/office/drawing/2014/main" val="3382162819"/>
                    </a:ext>
                  </a:extLst>
                </a:gridCol>
                <a:gridCol w="1659294">
                  <a:extLst>
                    <a:ext uri="{9D8B030D-6E8A-4147-A177-3AD203B41FA5}">
                      <a16:colId xmlns:a16="http://schemas.microsoft.com/office/drawing/2014/main" val="2210406612"/>
                    </a:ext>
                  </a:extLst>
                </a:gridCol>
                <a:gridCol w="1626365">
                  <a:extLst>
                    <a:ext uri="{9D8B030D-6E8A-4147-A177-3AD203B41FA5}">
                      <a16:colId xmlns:a16="http://schemas.microsoft.com/office/drawing/2014/main" val="3512573015"/>
                    </a:ext>
                  </a:extLst>
                </a:gridCol>
                <a:gridCol w="1378091">
                  <a:extLst>
                    <a:ext uri="{9D8B030D-6E8A-4147-A177-3AD203B41FA5}">
                      <a16:colId xmlns:a16="http://schemas.microsoft.com/office/drawing/2014/main" val="278526442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02166583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69019818"/>
                    </a:ext>
                  </a:extLst>
                </a:gridCol>
              </a:tblGrid>
              <a:tr h="633799"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Q1 Actual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Q1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Q1 Variance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34670"/>
                  </a:ext>
                </a:extLst>
              </a:tr>
              <a:tr h="653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$203,356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$245,275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($41,919)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06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00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" b="0" i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59892"/>
                  </a:ext>
                </a:extLst>
              </a:tr>
              <a:tr h="454106">
                <a:tc>
                  <a:txBody>
                    <a:bodyPr/>
                    <a:lstStyle/>
                    <a:p>
                      <a:r>
                        <a:rPr lang="en-US" sz="2400" b="1" u="sng" dirty="0">
                          <a:solidFill>
                            <a:schemeClr val="tx1"/>
                          </a:solidFill>
                        </a:rPr>
                        <a:t>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u="sng" dirty="0">
                          <a:solidFill>
                            <a:schemeClr val="tx1"/>
                          </a:solidFill>
                        </a:rPr>
                        <a:t>$180,209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u="sng" dirty="0">
                          <a:solidFill>
                            <a:schemeClr val="tx1"/>
                          </a:solidFill>
                        </a:rPr>
                        <a:t>$268,088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u="sng" dirty="0">
                          <a:solidFill>
                            <a:schemeClr val="tx1"/>
                          </a:solidFill>
                        </a:rPr>
                        <a:t>$87,879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349952"/>
                  </a:ext>
                </a:extLst>
              </a:tr>
              <a:tr h="36287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$23,147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rgbClr val="FF0000"/>
                          </a:solidFill>
                        </a:rPr>
                        <a:t>($22,813)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$45,960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97217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C7B6B8F-6493-79F6-BAE1-6C3A20C0F32C}"/>
              </a:ext>
            </a:extLst>
          </p:cNvPr>
          <p:cNvSpPr txBox="1"/>
          <p:nvPr/>
        </p:nvSpPr>
        <p:spPr>
          <a:xfrm>
            <a:off x="838202" y="3720231"/>
            <a:ext cx="104162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Revenue:</a:t>
            </a:r>
            <a:r>
              <a:rPr lang="en-US" sz="2400" dirty="0"/>
              <a:t>  On track for end of year. </a:t>
            </a:r>
            <a:br>
              <a:rPr lang="en-US" sz="2400" dirty="0"/>
            </a:br>
            <a:r>
              <a:rPr lang="en-US" sz="2400" dirty="0"/>
              <a:t>     Variance due to timing of $45k grant.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/>
              <a:t>Expense:</a:t>
            </a:r>
            <a:r>
              <a:rPr lang="en-US" sz="2400" dirty="0"/>
              <a:t>  On track for end of year. </a:t>
            </a:r>
            <a:br>
              <a:rPr lang="en-US" sz="2400" dirty="0"/>
            </a:br>
            <a:r>
              <a:rPr lang="en-US" sz="2400" dirty="0"/>
              <a:t>     Variance due to:</a:t>
            </a:r>
            <a:br>
              <a:rPr lang="en-US" sz="2400" dirty="0"/>
            </a:br>
            <a:r>
              <a:rPr lang="en-US" sz="2400" dirty="0"/>
              <a:t>	- Vacant Positions: Q1 started with 3 staff vacancies</a:t>
            </a:r>
          </a:p>
          <a:p>
            <a:r>
              <a:rPr lang="en-US" sz="2400" dirty="0"/>
              <a:t>	- Timing:  July-Sept have no costly programs or events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A6396A-D3BE-409A-9F90-B86CDAFBA74B}"/>
              </a:ext>
            </a:extLst>
          </p:cNvPr>
          <p:cNvSpPr txBox="1"/>
          <p:nvPr/>
        </p:nvSpPr>
        <p:spPr>
          <a:xfrm>
            <a:off x="838202" y="419450"/>
            <a:ext cx="488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Quarter 1:  July-September 2023</a:t>
            </a:r>
          </a:p>
        </p:txBody>
      </p:sp>
    </p:spTree>
    <p:extLst>
      <p:ext uri="{BB962C8B-B14F-4D97-AF65-F5344CB8AC3E}">
        <p14:creationId xmlns:p14="http://schemas.microsoft.com/office/powerpoint/2010/main" val="354702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DeBiasi</dc:creator>
  <cp:lastModifiedBy>David DeBiasi</cp:lastModifiedBy>
  <cp:revision>1</cp:revision>
  <dcterms:created xsi:type="dcterms:W3CDTF">2023-11-06T18:07:30Z</dcterms:created>
  <dcterms:modified xsi:type="dcterms:W3CDTF">2023-11-06T18:15:47Z</dcterms:modified>
</cp:coreProperties>
</file>